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63" r:id="rId2"/>
    <p:sldId id="261" r:id="rId3"/>
    <p:sldId id="262" r:id="rId4"/>
    <p:sldId id="256" r:id="rId5"/>
    <p:sldId id="257" r:id="rId6"/>
    <p:sldId id="264" r:id="rId7"/>
    <p:sldId id="265" r:id="rId8"/>
    <p:sldId id="258"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4" d="100"/>
          <a:sy n="84" d="100"/>
        </p:scale>
        <p:origin x="581" y="8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11/30/2023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11/30/2023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11/30/2023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11/30/2023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11/30/2023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42A54C80-263E-416B-A8E0-580EDEADCBDC}" type="datetimeFigureOut">
              <a:rPr lang="en-US" dirty="0"/>
              <a:t>11/30/2023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smtClean="0"/>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11/30/2023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11/30/2023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11/30/2023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11/30/2023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11/30/2023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11/30/2023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11/30/2023</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 Target="slide2.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Layout" Target="../slideLayouts/slideLayout4.xml"/><Relationship Id="rId4" Type="http://schemas.openxmlformats.org/officeDocument/2006/relationships/image" Target="../media/image2.emf"/></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emf"/><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 Target="slide8.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376438" y="1771966"/>
            <a:ext cx="7766936" cy="1646302"/>
          </a:xfrm>
        </p:spPr>
        <p:txBody>
          <a:bodyPr/>
          <a:lstStyle/>
          <a:p>
            <a:pPr algn="ctr"/>
            <a:r>
              <a:rPr lang="es-ES" sz="4400" dirty="0">
                <a:solidFill>
                  <a:srgbClr val="000000"/>
                </a:solidFill>
                <a:latin typeface="Clear Sans"/>
              </a:rPr>
              <a:t/>
            </a:r>
            <a:br>
              <a:rPr lang="es-ES" sz="4400" dirty="0">
                <a:solidFill>
                  <a:srgbClr val="000000"/>
                </a:solidFill>
                <a:latin typeface="Clear Sans"/>
              </a:rPr>
            </a:br>
            <a:r>
              <a:rPr lang="es-ES" sz="4400" dirty="0">
                <a:latin typeface="Clear Sans"/>
              </a:rPr>
              <a:t/>
            </a:r>
            <a:br>
              <a:rPr lang="es-ES" sz="4400" dirty="0">
                <a:latin typeface="Clear Sans"/>
              </a:rPr>
            </a:br>
            <a:r>
              <a:rPr lang="es-ES" sz="4400" dirty="0">
                <a:latin typeface="Clear Sans"/>
              </a:rPr>
              <a:t>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3600" b="1" dirty="0" smtClean="0">
                <a:latin typeface="Clear Sans"/>
              </a:rPr>
              <a:t>POTENCIAL </a:t>
            </a:r>
            <a:r>
              <a:rPr lang="es-ES" sz="3600" b="1" dirty="0">
                <a:latin typeface="Clear Sans"/>
              </a:rPr>
              <a:t>FOTOVOLTAICO DE LOS </a:t>
            </a:r>
            <a:r>
              <a:rPr lang="es-ES" sz="3600" b="1" dirty="0" smtClean="0">
                <a:latin typeface="Clear Sans"/>
              </a:rPr>
              <a:t>CENTROS EDUCATIVOS DE COLLADO </a:t>
            </a:r>
            <a:r>
              <a:rPr lang="es-ES" sz="3600" b="1" dirty="0">
                <a:latin typeface="Clear Sans"/>
              </a:rPr>
              <a:t>VILLALBA</a:t>
            </a:r>
            <a:endParaRPr lang="es-ES" sz="3600" dirty="0"/>
          </a:p>
        </p:txBody>
      </p:sp>
      <p:sp>
        <p:nvSpPr>
          <p:cNvPr id="3" name="Subtítulo 2"/>
          <p:cNvSpPr>
            <a:spLocks noGrp="1"/>
          </p:cNvSpPr>
          <p:nvPr>
            <p:ph type="subTitle" idx="1"/>
          </p:nvPr>
        </p:nvSpPr>
        <p:spPr>
          <a:xfrm>
            <a:off x="1376438" y="4468845"/>
            <a:ext cx="7766936" cy="799841"/>
          </a:xfrm>
        </p:spPr>
        <p:txBody>
          <a:bodyPr/>
          <a:lstStyle/>
          <a:p>
            <a:pPr algn="ctr"/>
            <a:r>
              <a:rPr lang="es-ES" sz="3600" b="1" dirty="0" smtClean="0">
                <a:solidFill>
                  <a:srgbClr val="90C226"/>
                </a:solidFill>
                <a:latin typeface="Clear Sans"/>
                <a:ea typeface="+mj-ea"/>
                <a:cs typeface="+mj-cs"/>
              </a:rPr>
              <a:t>COLES SOLARES </a:t>
            </a:r>
            <a:endParaRPr lang="es-ES" dirty="0"/>
          </a:p>
        </p:txBody>
      </p:sp>
      <p:pic>
        <p:nvPicPr>
          <p:cNvPr id="4" name="Imagen 3"/>
          <p:cNvPicPr>
            <a:picLocks noChangeAspect="1"/>
          </p:cNvPicPr>
          <p:nvPr/>
        </p:nvPicPr>
        <p:blipFill>
          <a:blip r:embed="rId2"/>
          <a:stretch>
            <a:fillRect/>
          </a:stretch>
        </p:blipFill>
        <p:spPr>
          <a:xfrm>
            <a:off x="5524301" y="5964769"/>
            <a:ext cx="1648496" cy="745787"/>
          </a:xfrm>
          <a:prstGeom prst="rect">
            <a:avLst/>
          </a:prstGeom>
        </p:spPr>
      </p:pic>
      <p:pic>
        <p:nvPicPr>
          <p:cNvPr id="5" name="Imagen 4"/>
          <p:cNvPicPr>
            <a:picLocks noChangeAspect="1"/>
          </p:cNvPicPr>
          <p:nvPr/>
        </p:nvPicPr>
        <p:blipFill>
          <a:blip r:embed="rId3"/>
          <a:stretch>
            <a:fillRect/>
          </a:stretch>
        </p:blipFill>
        <p:spPr>
          <a:xfrm>
            <a:off x="7172797" y="5723539"/>
            <a:ext cx="1126472" cy="1134461"/>
          </a:xfrm>
          <a:prstGeom prst="rect">
            <a:avLst/>
          </a:prstGeom>
        </p:spPr>
      </p:pic>
    </p:spTree>
    <p:extLst>
      <p:ext uri="{BB962C8B-B14F-4D97-AF65-F5344CB8AC3E}">
        <p14:creationId xmlns:p14="http://schemas.microsoft.com/office/powerpoint/2010/main" val="26714590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pPr algn="ctr"/>
            <a:r>
              <a:rPr lang="es-ES" sz="4400" dirty="0">
                <a:solidFill>
                  <a:srgbClr val="000000"/>
                </a:solidFill>
                <a:latin typeface="Clear Sans"/>
              </a:rPr>
              <a:t/>
            </a:r>
            <a:br>
              <a:rPr lang="es-ES" sz="4400" dirty="0">
                <a:solidFill>
                  <a:srgbClr val="000000"/>
                </a:solidFill>
                <a:latin typeface="Clear Sans"/>
              </a:rPr>
            </a:br>
            <a:r>
              <a:rPr lang="es-ES" sz="4400" dirty="0">
                <a:latin typeface="Clear Sans"/>
              </a:rPr>
              <a:t/>
            </a:r>
            <a:br>
              <a:rPr lang="es-ES" sz="4400" dirty="0">
                <a:latin typeface="Clear Sans"/>
              </a:rPr>
            </a:br>
            <a:r>
              <a:rPr lang="es-ES" sz="4400" dirty="0">
                <a:latin typeface="Clear Sans"/>
              </a:rPr>
              <a:t>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endParaRPr lang="es-ES" sz="3600" dirty="0"/>
          </a:p>
        </p:txBody>
      </p:sp>
      <p:sp>
        <p:nvSpPr>
          <p:cNvPr id="3" name="Subtítulo 2"/>
          <p:cNvSpPr>
            <a:spLocks noGrp="1"/>
          </p:cNvSpPr>
          <p:nvPr>
            <p:ph type="subTitle" idx="1"/>
          </p:nvPr>
        </p:nvSpPr>
        <p:spPr>
          <a:xfrm>
            <a:off x="897467" y="462383"/>
            <a:ext cx="8376536" cy="5502385"/>
          </a:xfrm>
        </p:spPr>
        <p:txBody>
          <a:bodyPr>
            <a:normAutofit/>
          </a:bodyPr>
          <a:lstStyle/>
          <a:p>
            <a:pPr algn="l"/>
            <a:r>
              <a:rPr lang="es-ES" dirty="0" smtClean="0"/>
              <a:t>Fuentes de información:</a:t>
            </a:r>
          </a:p>
          <a:p>
            <a:pPr marL="342900" indent="-342900" algn="just">
              <a:buFont typeface="+mj-lt"/>
              <a:buAutoNum type="arabicPeriod"/>
            </a:pPr>
            <a:r>
              <a:rPr lang="es-ES" dirty="0" smtClean="0"/>
              <a:t>Listado de centros educativos cuyo presupuesto energético es </a:t>
            </a:r>
            <a:r>
              <a:rPr lang="es-ES" dirty="0"/>
              <a:t>s</a:t>
            </a:r>
            <a:r>
              <a:rPr lang="es-ES" dirty="0" smtClean="0"/>
              <a:t>ufragado por los Ayuntamientos. El caso de Collado Villalba: 15 centros.</a:t>
            </a:r>
          </a:p>
          <a:p>
            <a:pPr marL="342900" indent="-342900" algn="just">
              <a:buFont typeface="+mj-lt"/>
              <a:buAutoNum type="arabicPeriod"/>
            </a:pPr>
            <a:r>
              <a:rPr lang="es-ES" dirty="0" smtClean="0"/>
              <a:t>Obtención de fotografías aéreas de las cubiertas de esos edificios y medición de la superficie apta para la instalación de placas solares fotovoltaicas.</a:t>
            </a:r>
          </a:p>
          <a:p>
            <a:pPr marL="342900" indent="-342900" algn="just">
              <a:buFont typeface="+mj-lt"/>
              <a:buAutoNum type="arabicPeriod"/>
            </a:pPr>
            <a:r>
              <a:rPr lang="es-ES" dirty="0" smtClean="0"/>
              <a:t>Recopilación de datos de consumo energético de los 15 edificios a los que se circunscribe el estudio. En nuestro caso el itinerario de esta cuestión es singular. Los datos empleados son los que se utilizaron para el cálculo de la huella de carbono del Ayuntamiento de Collado Villalba, referidos al año 2018, lo más curioso es que necesitamos recurrir al Defensor del Pueblo, para obtener esos datos, que nos fueron remitidos en el año 2022.</a:t>
            </a:r>
            <a:r>
              <a:rPr lang="es-ES" dirty="0" smtClean="0">
                <a:hlinkClick r:id="rId2" action="ppaction://hlinksldjump"/>
              </a:rPr>
              <a:t>       https://www.miteco.gob.es/es/cambio-climatico/temas/registro-huella/que_es_registro.html     </a:t>
            </a:r>
            <a:endParaRPr lang="es-ES" dirty="0" smtClean="0"/>
          </a:p>
          <a:p>
            <a:pPr marL="342900" indent="-342900" algn="just">
              <a:buFont typeface="+mj-lt"/>
              <a:buAutoNum type="arabicPeriod"/>
            </a:pPr>
            <a:r>
              <a:rPr lang="es-ES" dirty="0" smtClean="0"/>
              <a:t>Empleo de la herramienta on-line de la </a:t>
            </a:r>
            <a:r>
              <a:rPr lang="es-ES" dirty="0"/>
              <a:t>Comisión Europea </a:t>
            </a:r>
            <a:r>
              <a:rPr lang="es-ES" dirty="0" smtClean="0"/>
              <a:t>SISTEMA </a:t>
            </a:r>
            <a:r>
              <a:rPr lang="es-ES" dirty="0"/>
              <a:t>DE INFORMACIÓN GEOGRÁFICA </a:t>
            </a:r>
            <a:r>
              <a:rPr lang="es-ES" dirty="0" smtClean="0"/>
              <a:t>FOTOVOLTAICA </a:t>
            </a:r>
            <a:r>
              <a:rPr lang="es-ES" dirty="0" smtClean="0">
                <a:hlinkClick r:id="rId2" action="ppaction://hlinksldjump"/>
              </a:rPr>
              <a:t>       https://re.jrc.ec.europa.eu/pvg_tools/en/tools.html     </a:t>
            </a:r>
            <a:endParaRPr lang="es-ES" dirty="0" smtClean="0"/>
          </a:p>
          <a:p>
            <a:pPr marL="342900" indent="-342900" algn="just">
              <a:buFont typeface="+mj-lt"/>
              <a:buAutoNum type="arabicPeriod"/>
            </a:pPr>
            <a:endParaRPr lang="es-ES" dirty="0"/>
          </a:p>
        </p:txBody>
      </p:sp>
      <p:pic>
        <p:nvPicPr>
          <p:cNvPr id="4" name="Imagen 3"/>
          <p:cNvPicPr>
            <a:picLocks noChangeAspect="1"/>
          </p:cNvPicPr>
          <p:nvPr/>
        </p:nvPicPr>
        <p:blipFill>
          <a:blip r:embed="rId3"/>
          <a:stretch>
            <a:fillRect/>
          </a:stretch>
        </p:blipFill>
        <p:spPr>
          <a:xfrm>
            <a:off x="5524301" y="5964769"/>
            <a:ext cx="1648496" cy="745787"/>
          </a:xfrm>
          <a:prstGeom prst="rect">
            <a:avLst/>
          </a:prstGeom>
        </p:spPr>
      </p:pic>
      <p:pic>
        <p:nvPicPr>
          <p:cNvPr id="5" name="Imagen 4"/>
          <p:cNvPicPr>
            <a:picLocks noChangeAspect="1"/>
          </p:cNvPicPr>
          <p:nvPr/>
        </p:nvPicPr>
        <p:blipFill>
          <a:blip r:embed="rId4"/>
          <a:stretch>
            <a:fillRect/>
          </a:stretch>
        </p:blipFill>
        <p:spPr>
          <a:xfrm>
            <a:off x="7172797" y="5723539"/>
            <a:ext cx="1126472" cy="1134461"/>
          </a:xfrm>
          <a:prstGeom prst="rect">
            <a:avLst/>
          </a:prstGeom>
        </p:spPr>
      </p:pic>
      <p:sp>
        <p:nvSpPr>
          <p:cNvPr id="7" name="Rectángulo 6"/>
          <p:cNvSpPr/>
          <p:nvPr/>
        </p:nvSpPr>
        <p:spPr>
          <a:xfrm>
            <a:off x="792480" y="68718"/>
            <a:ext cx="6096000" cy="246221"/>
          </a:xfrm>
          <a:prstGeom prst="rect">
            <a:avLst/>
          </a:prstGeom>
        </p:spPr>
        <p:txBody>
          <a:bodyPr wrap="square">
            <a:spAutoFit/>
          </a:bodyPr>
          <a:lstStyle/>
          <a:p>
            <a:r>
              <a:rPr lang="es-ES" sz="1000" b="1" dirty="0" smtClean="0">
                <a:solidFill>
                  <a:srgbClr val="90C226"/>
                </a:solidFill>
                <a:latin typeface="Clear Sans"/>
                <a:ea typeface="+mj-ea"/>
                <a:cs typeface="+mj-cs"/>
              </a:rPr>
              <a:t>POTENCIAL </a:t>
            </a:r>
            <a:r>
              <a:rPr lang="es-ES" sz="1000" b="1" dirty="0">
                <a:solidFill>
                  <a:srgbClr val="90C226"/>
                </a:solidFill>
                <a:latin typeface="Clear Sans"/>
                <a:ea typeface="+mj-ea"/>
                <a:cs typeface="+mj-cs"/>
              </a:rPr>
              <a:t>FOTOVOLTAICO DE LOS CENTROS EDUCATIVOS DE COLLADO VILLALBA</a:t>
            </a:r>
            <a:endParaRPr lang="es-ES" dirty="0"/>
          </a:p>
        </p:txBody>
      </p:sp>
    </p:spTree>
    <p:extLst>
      <p:ext uri="{BB962C8B-B14F-4D97-AF65-F5344CB8AC3E}">
        <p14:creationId xmlns:p14="http://schemas.microsoft.com/office/powerpoint/2010/main" val="15402591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ctr"/>
            <a:r>
              <a:rPr lang="es-ES" sz="4400" dirty="0">
                <a:solidFill>
                  <a:srgbClr val="000000"/>
                </a:solidFill>
                <a:latin typeface="Clear Sans"/>
              </a:rPr>
              <a:t/>
            </a:r>
            <a:br>
              <a:rPr lang="es-ES" sz="4400" dirty="0">
                <a:solidFill>
                  <a:srgbClr val="000000"/>
                </a:solidFill>
                <a:latin typeface="Clear Sans"/>
              </a:rPr>
            </a:br>
            <a:r>
              <a:rPr lang="es-ES" sz="4400" dirty="0">
                <a:latin typeface="Clear Sans"/>
              </a:rPr>
              <a:t/>
            </a:r>
            <a:br>
              <a:rPr lang="es-ES" sz="4400" dirty="0">
                <a:latin typeface="Clear Sans"/>
              </a:rPr>
            </a:br>
            <a:r>
              <a:rPr lang="es-ES" sz="4400" dirty="0">
                <a:latin typeface="Clear Sans"/>
              </a:rPr>
              <a:t>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1000" b="1" dirty="0" smtClean="0">
                <a:latin typeface="Clear Sans"/>
              </a:rPr>
              <a:t>POTENCIAL </a:t>
            </a:r>
            <a:r>
              <a:rPr lang="es-ES" sz="1000" b="1" dirty="0">
                <a:latin typeface="Clear Sans"/>
              </a:rPr>
              <a:t>FOTOVOLTAICO DE LOS </a:t>
            </a:r>
            <a:r>
              <a:rPr lang="es-ES" sz="1000" b="1" dirty="0" smtClean="0">
                <a:latin typeface="Clear Sans"/>
              </a:rPr>
              <a:t>CENTROS EDUCATIVOS DE COLLADO </a:t>
            </a:r>
            <a:r>
              <a:rPr lang="es-ES" sz="1000" b="1" dirty="0">
                <a:latin typeface="Clear Sans"/>
              </a:rPr>
              <a:t>VILLALBA</a:t>
            </a:r>
            <a:endParaRPr lang="es-ES" sz="1000" dirty="0"/>
          </a:p>
        </p:txBody>
      </p:sp>
      <p:sp>
        <p:nvSpPr>
          <p:cNvPr id="7" name="Marcador de contenido 6"/>
          <p:cNvSpPr>
            <a:spLocks noGrp="1"/>
          </p:cNvSpPr>
          <p:nvPr>
            <p:ph sz="half" idx="1"/>
          </p:nvPr>
        </p:nvSpPr>
        <p:spPr>
          <a:xfrm>
            <a:off x="677334" y="687977"/>
            <a:ext cx="4184035" cy="5353384"/>
          </a:xfrm>
        </p:spPr>
        <p:txBody>
          <a:bodyPr/>
          <a:lstStyle/>
          <a:p>
            <a:pPr algn="just"/>
            <a:r>
              <a:rPr lang="es-ES" dirty="0" smtClean="0"/>
              <a:t>EJEMPLO: FICHA DEL COLEGIO DE INFANTIL Y PRIMARIA ANTONIO MACHADO, CON </a:t>
            </a:r>
            <a:r>
              <a:rPr lang="es-ES" dirty="0"/>
              <a:t>LAS ESTIMACIONES DE CONSUMO </a:t>
            </a:r>
            <a:r>
              <a:rPr lang="es-ES" dirty="0" smtClean="0"/>
              <a:t>Y CÁLCULOS </a:t>
            </a:r>
            <a:r>
              <a:rPr lang="es-ES" dirty="0"/>
              <a:t>DE POTENCIA FOTOVOLTAICA A </a:t>
            </a:r>
            <a:r>
              <a:rPr lang="es-ES" dirty="0" smtClean="0"/>
              <a:t>INSTALAR. De cada uno de los  centros se ha realizado una ficha similar.</a:t>
            </a:r>
            <a:endParaRPr lang="es-ES" dirty="0"/>
          </a:p>
        </p:txBody>
      </p:sp>
      <p:pic>
        <p:nvPicPr>
          <p:cNvPr id="10" name="Marcador de contenido 9"/>
          <p:cNvPicPr>
            <a:picLocks noGrp="1" noChangeAspect="1"/>
          </p:cNvPicPr>
          <p:nvPr>
            <p:ph sz="half" idx="2"/>
          </p:nvPr>
        </p:nvPicPr>
        <p:blipFill>
          <a:blip r:embed="rId2"/>
          <a:stretch>
            <a:fillRect/>
          </a:stretch>
        </p:blipFill>
        <p:spPr>
          <a:xfrm>
            <a:off x="4972593" y="280164"/>
            <a:ext cx="3997235" cy="5668505"/>
          </a:xfrm>
          <a:prstGeom prst="rect">
            <a:avLst/>
          </a:prstGeom>
        </p:spPr>
      </p:pic>
      <p:pic>
        <p:nvPicPr>
          <p:cNvPr id="4" name="Imagen 3"/>
          <p:cNvPicPr>
            <a:picLocks noChangeAspect="1"/>
          </p:cNvPicPr>
          <p:nvPr/>
        </p:nvPicPr>
        <p:blipFill>
          <a:blip r:embed="rId3"/>
          <a:stretch>
            <a:fillRect/>
          </a:stretch>
        </p:blipFill>
        <p:spPr>
          <a:xfrm>
            <a:off x="5524301" y="5964769"/>
            <a:ext cx="1648496" cy="745787"/>
          </a:xfrm>
          <a:prstGeom prst="rect">
            <a:avLst/>
          </a:prstGeom>
        </p:spPr>
      </p:pic>
      <p:pic>
        <p:nvPicPr>
          <p:cNvPr id="5" name="Imagen 4"/>
          <p:cNvPicPr>
            <a:picLocks noChangeAspect="1"/>
          </p:cNvPicPr>
          <p:nvPr/>
        </p:nvPicPr>
        <p:blipFill>
          <a:blip r:embed="rId4"/>
          <a:stretch>
            <a:fillRect/>
          </a:stretch>
        </p:blipFill>
        <p:spPr>
          <a:xfrm>
            <a:off x="7172797" y="5723539"/>
            <a:ext cx="1126472" cy="1134461"/>
          </a:xfrm>
          <a:prstGeom prst="rect">
            <a:avLst/>
          </a:prstGeom>
        </p:spPr>
      </p:pic>
      <p:sp>
        <p:nvSpPr>
          <p:cNvPr id="9" name="Rectángulo 8"/>
          <p:cNvSpPr/>
          <p:nvPr/>
        </p:nvSpPr>
        <p:spPr>
          <a:xfrm>
            <a:off x="792480" y="68718"/>
            <a:ext cx="6096000" cy="246221"/>
          </a:xfrm>
          <a:prstGeom prst="rect">
            <a:avLst/>
          </a:prstGeom>
        </p:spPr>
        <p:txBody>
          <a:bodyPr wrap="square">
            <a:spAutoFit/>
          </a:bodyPr>
          <a:lstStyle/>
          <a:p>
            <a:r>
              <a:rPr lang="es-ES" sz="1000" b="1" dirty="0" smtClean="0">
                <a:solidFill>
                  <a:srgbClr val="90C226"/>
                </a:solidFill>
                <a:latin typeface="Clear Sans"/>
                <a:ea typeface="+mj-ea"/>
                <a:cs typeface="+mj-cs"/>
              </a:rPr>
              <a:t>POTENCIAL </a:t>
            </a:r>
            <a:r>
              <a:rPr lang="es-ES" sz="1000" b="1" dirty="0">
                <a:solidFill>
                  <a:srgbClr val="90C226"/>
                </a:solidFill>
                <a:latin typeface="Clear Sans"/>
                <a:ea typeface="+mj-ea"/>
                <a:cs typeface="+mj-cs"/>
              </a:rPr>
              <a:t>FOTOVOLTAICO DE LOS CENTROS EDUCATIVOS DE COLLADO VILLALBA</a:t>
            </a:r>
            <a:endParaRPr lang="es-ES" dirty="0"/>
          </a:p>
        </p:txBody>
      </p:sp>
    </p:spTree>
    <p:extLst>
      <p:ext uri="{BB962C8B-B14F-4D97-AF65-F5344CB8AC3E}">
        <p14:creationId xmlns:p14="http://schemas.microsoft.com/office/powerpoint/2010/main" val="57421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pPr algn="ctr"/>
            <a:r>
              <a:rPr lang="es-ES" sz="4400" dirty="0">
                <a:solidFill>
                  <a:srgbClr val="000000"/>
                </a:solidFill>
                <a:latin typeface="Clear Sans"/>
              </a:rPr>
              <a:t/>
            </a:r>
            <a:br>
              <a:rPr lang="es-ES" sz="4400" dirty="0">
                <a:solidFill>
                  <a:srgbClr val="000000"/>
                </a:solidFill>
                <a:latin typeface="Clear Sans"/>
              </a:rPr>
            </a:br>
            <a:r>
              <a:rPr lang="es-ES" sz="4400" dirty="0">
                <a:latin typeface="Clear Sans"/>
              </a:rPr>
              <a:t/>
            </a:r>
            <a:br>
              <a:rPr lang="es-ES" sz="4400" dirty="0">
                <a:latin typeface="Clear Sans"/>
              </a:rPr>
            </a:br>
            <a:r>
              <a:rPr lang="es-ES" sz="4400" dirty="0">
                <a:latin typeface="Clear Sans"/>
              </a:rPr>
              <a:t>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endParaRPr lang="es-ES" sz="3600" dirty="0"/>
          </a:p>
        </p:txBody>
      </p:sp>
      <p:pic>
        <p:nvPicPr>
          <p:cNvPr id="4" name="Imagen 3"/>
          <p:cNvPicPr>
            <a:picLocks noChangeAspect="1"/>
          </p:cNvPicPr>
          <p:nvPr/>
        </p:nvPicPr>
        <p:blipFill>
          <a:blip r:embed="rId2"/>
          <a:stretch>
            <a:fillRect/>
          </a:stretch>
        </p:blipFill>
        <p:spPr>
          <a:xfrm>
            <a:off x="5524301" y="5964769"/>
            <a:ext cx="1648496" cy="745787"/>
          </a:xfrm>
          <a:prstGeom prst="rect">
            <a:avLst/>
          </a:prstGeom>
        </p:spPr>
      </p:pic>
      <p:pic>
        <p:nvPicPr>
          <p:cNvPr id="5" name="Imagen 4"/>
          <p:cNvPicPr>
            <a:picLocks noChangeAspect="1"/>
          </p:cNvPicPr>
          <p:nvPr/>
        </p:nvPicPr>
        <p:blipFill>
          <a:blip r:embed="rId3"/>
          <a:stretch>
            <a:fillRect/>
          </a:stretch>
        </p:blipFill>
        <p:spPr>
          <a:xfrm>
            <a:off x="7172797" y="5723539"/>
            <a:ext cx="1126472" cy="1134461"/>
          </a:xfrm>
          <a:prstGeom prst="rect">
            <a:avLst/>
          </a:prstGeom>
        </p:spPr>
      </p:pic>
      <p:sp>
        <p:nvSpPr>
          <p:cNvPr id="6" name="Rectángulo 5"/>
          <p:cNvSpPr/>
          <p:nvPr/>
        </p:nvSpPr>
        <p:spPr>
          <a:xfrm>
            <a:off x="792480" y="68718"/>
            <a:ext cx="6096000" cy="246221"/>
          </a:xfrm>
          <a:prstGeom prst="rect">
            <a:avLst/>
          </a:prstGeom>
        </p:spPr>
        <p:txBody>
          <a:bodyPr wrap="square">
            <a:spAutoFit/>
          </a:bodyPr>
          <a:lstStyle/>
          <a:p>
            <a:r>
              <a:rPr lang="es-ES" sz="1000" b="1" dirty="0" smtClean="0">
                <a:solidFill>
                  <a:srgbClr val="90C226"/>
                </a:solidFill>
                <a:latin typeface="Clear Sans"/>
                <a:ea typeface="+mj-ea"/>
                <a:cs typeface="+mj-cs"/>
              </a:rPr>
              <a:t>POTENCIAL </a:t>
            </a:r>
            <a:r>
              <a:rPr lang="es-ES" sz="1000" b="1" dirty="0">
                <a:solidFill>
                  <a:srgbClr val="90C226"/>
                </a:solidFill>
                <a:latin typeface="Clear Sans"/>
                <a:ea typeface="+mj-ea"/>
                <a:cs typeface="+mj-cs"/>
              </a:rPr>
              <a:t>FOTOVOLTAICO DE LOS CENTROS EDUCATIVOS DE COLLADO VILLALBA</a:t>
            </a:r>
            <a:endParaRPr lang="es-ES" dirty="0"/>
          </a:p>
        </p:txBody>
      </p:sp>
      <p:pic>
        <p:nvPicPr>
          <p:cNvPr id="8" name="Imagen 7"/>
          <p:cNvPicPr>
            <a:picLocks noChangeAspect="1"/>
          </p:cNvPicPr>
          <p:nvPr/>
        </p:nvPicPr>
        <p:blipFill rotWithShape="1">
          <a:blip r:embed="rId4"/>
          <a:srcRect l="16130" r="17622"/>
          <a:stretch/>
        </p:blipFill>
        <p:spPr>
          <a:xfrm>
            <a:off x="1982197" y="426375"/>
            <a:ext cx="5655732" cy="5483664"/>
          </a:xfrm>
          <a:prstGeom prst="rect">
            <a:avLst/>
          </a:prstGeom>
        </p:spPr>
      </p:pic>
    </p:spTree>
    <p:extLst>
      <p:ext uri="{BB962C8B-B14F-4D97-AF65-F5344CB8AC3E}">
        <p14:creationId xmlns:p14="http://schemas.microsoft.com/office/powerpoint/2010/main" val="17229653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pPr algn="ctr"/>
            <a:r>
              <a:rPr lang="es-ES" sz="4400" dirty="0">
                <a:solidFill>
                  <a:srgbClr val="000000"/>
                </a:solidFill>
                <a:latin typeface="Clear Sans"/>
              </a:rPr>
              <a:t/>
            </a:r>
            <a:br>
              <a:rPr lang="es-ES" sz="4400" dirty="0">
                <a:solidFill>
                  <a:srgbClr val="000000"/>
                </a:solidFill>
                <a:latin typeface="Clear Sans"/>
              </a:rPr>
            </a:br>
            <a:r>
              <a:rPr lang="es-ES" sz="4400" dirty="0">
                <a:latin typeface="Clear Sans"/>
              </a:rPr>
              <a:t/>
            </a:r>
            <a:br>
              <a:rPr lang="es-ES" sz="4400" dirty="0">
                <a:latin typeface="Clear Sans"/>
              </a:rPr>
            </a:br>
            <a:r>
              <a:rPr lang="es-ES" sz="4400" dirty="0">
                <a:latin typeface="Clear Sans"/>
              </a:rPr>
              <a:t>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endParaRPr lang="es-ES" sz="3600" dirty="0"/>
          </a:p>
        </p:txBody>
      </p:sp>
      <p:pic>
        <p:nvPicPr>
          <p:cNvPr id="6" name="Imagen 5"/>
          <p:cNvPicPr>
            <a:picLocks noChangeAspect="1"/>
          </p:cNvPicPr>
          <p:nvPr/>
        </p:nvPicPr>
        <p:blipFill>
          <a:blip r:embed="rId2"/>
          <a:stretch>
            <a:fillRect/>
          </a:stretch>
        </p:blipFill>
        <p:spPr>
          <a:xfrm>
            <a:off x="104502" y="1949879"/>
            <a:ext cx="11129556" cy="2868839"/>
          </a:xfrm>
          <a:prstGeom prst="rect">
            <a:avLst/>
          </a:prstGeom>
        </p:spPr>
      </p:pic>
      <p:pic>
        <p:nvPicPr>
          <p:cNvPr id="4" name="Imagen 3"/>
          <p:cNvPicPr>
            <a:picLocks noChangeAspect="1"/>
          </p:cNvPicPr>
          <p:nvPr/>
        </p:nvPicPr>
        <p:blipFill>
          <a:blip r:embed="rId3"/>
          <a:stretch>
            <a:fillRect/>
          </a:stretch>
        </p:blipFill>
        <p:spPr>
          <a:xfrm>
            <a:off x="5524301" y="5964769"/>
            <a:ext cx="1648496" cy="745787"/>
          </a:xfrm>
          <a:prstGeom prst="rect">
            <a:avLst/>
          </a:prstGeom>
        </p:spPr>
      </p:pic>
      <p:pic>
        <p:nvPicPr>
          <p:cNvPr id="5" name="Imagen 4"/>
          <p:cNvPicPr>
            <a:picLocks noChangeAspect="1"/>
          </p:cNvPicPr>
          <p:nvPr/>
        </p:nvPicPr>
        <p:blipFill>
          <a:blip r:embed="rId4"/>
          <a:stretch>
            <a:fillRect/>
          </a:stretch>
        </p:blipFill>
        <p:spPr>
          <a:xfrm>
            <a:off x="7172797" y="5723539"/>
            <a:ext cx="1126472" cy="1134461"/>
          </a:xfrm>
          <a:prstGeom prst="rect">
            <a:avLst/>
          </a:prstGeom>
        </p:spPr>
      </p:pic>
      <p:sp>
        <p:nvSpPr>
          <p:cNvPr id="7" name="Rectángulo 6"/>
          <p:cNvSpPr/>
          <p:nvPr/>
        </p:nvSpPr>
        <p:spPr>
          <a:xfrm>
            <a:off x="792480" y="68718"/>
            <a:ext cx="6096000" cy="246221"/>
          </a:xfrm>
          <a:prstGeom prst="rect">
            <a:avLst/>
          </a:prstGeom>
        </p:spPr>
        <p:txBody>
          <a:bodyPr wrap="square">
            <a:spAutoFit/>
          </a:bodyPr>
          <a:lstStyle/>
          <a:p>
            <a:r>
              <a:rPr lang="es-ES" sz="1000" b="1" dirty="0" smtClean="0">
                <a:solidFill>
                  <a:srgbClr val="90C226"/>
                </a:solidFill>
                <a:latin typeface="Clear Sans"/>
                <a:ea typeface="+mj-ea"/>
                <a:cs typeface="+mj-cs"/>
              </a:rPr>
              <a:t>POTENCIAL </a:t>
            </a:r>
            <a:r>
              <a:rPr lang="es-ES" sz="1000" b="1" dirty="0">
                <a:solidFill>
                  <a:srgbClr val="90C226"/>
                </a:solidFill>
                <a:latin typeface="Clear Sans"/>
                <a:ea typeface="+mj-ea"/>
                <a:cs typeface="+mj-cs"/>
              </a:rPr>
              <a:t>FOTOVOLTAICO DE LOS CENTROS EDUCATIVOS DE COLLADO VILLALBA</a:t>
            </a:r>
            <a:endParaRPr lang="es-ES" dirty="0"/>
          </a:p>
        </p:txBody>
      </p:sp>
    </p:spTree>
    <p:extLst>
      <p:ext uri="{BB962C8B-B14F-4D97-AF65-F5344CB8AC3E}">
        <p14:creationId xmlns:p14="http://schemas.microsoft.com/office/powerpoint/2010/main" val="36141172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ctr"/>
            <a:r>
              <a:rPr lang="es-ES" sz="4400" dirty="0">
                <a:solidFill>
                  <a:srgbClr val="000000"/>
                </a:solidFill>
                <a:latin typeface="Clear Sans"/>
              </a:rPr>
              <a:t/>
            </a:r>
            <a:br>
              <a:rPr lang="es-ES" sz="4400" dirty="0">
                <a:solidFill>
                  <a:srgbClr val="000000"/>
                </a:solidFill>
                <a:latin typeface="Clear Sans"/>
              </a:rPr>
            </a:br>
            <a:r>
              <a:rPr lang="es-ES" sz="4400" dirty="0">
                <a:latin typeface="Clear Sans"/>
              </a:rPr>
              <a:t/>
            </a:r>
            <a:br>
              <a:rPr lang="es-ES" sz="4400" dirty="0">
                <a:latin typeface="Clear Sans"/>
              </a:rPr>
            </a:br>
            <a:r>
              <a:rPr lang="es-ES" sz="4400" dirty="0">
                <a:latin typeface="Clear Sans"/>
              </a:rPr>
              <a:t>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r>
              <a:rPr lang="es-ES" sz="4400" dirty="0">
                <a:latin typeface="Clear Sans"/>
              </a:rPr>
              <a:t/>
            </a:r>
            <a:br>
              <a:rPr lang="es-ES" sz="4400" dirty="0">
                <a:latin typeface="Clear Sans"/>
              </a:rPr>
            </a:br>
            <a:endParaRPr lang="es-ES" sz="3600" dirty="0"/>
          </a:p>
        </p:txBody>
      </p:sp>
      <p:sp>
        <p:nvSpPr>
          <p:cNvPr id="3" name="Subtítulo 2"/>
          <p:cNvSpPr>
            <a:spLocks noGrp="1"/>
          </p:cNvSpPr>
          <p:nvPr>
            <p:ph idx="1"/>
          </p:nvPr>
        </p:nvSpPr>
        <p:spPr>
          <a:xfrm>
            <a:off x="677334" y="1963381"/>
            <a:ext cx="8596668" cy="3880773"/>
          </a:xfrm>
        </p:spPr>
        <p:txBody>
          <a:bodyPr/>
          <a:lstStyle/>
          <a:p>
            <a:pPr algn="ctr"/>
            <a:r>
              <a:rPr lang="es-ES" dirty="0"/>
              <a:t>ELECTRIFICACIÓN DE LA CLIMATIZACIÓN DE LOS </a:t>
            </a:r>
            <a:r>
              <a:rPr lang="es-ES" dirty="0" smtClean="0"/>
              <a:t>CENTROS ESCOLARES.</a:t>
            </a:r>
          </a:p>
          <a:p>
            <a:pPr algn="just"/>
            <a:r>
              <a:rPr lang="es-ES" dirty="0"/>
              <a:t>Actualmente los centros escolares cuentan con calefacción, </a:t>
            </a:r>
            <a:r>
              <a:rPr lang="es-ES" dirty="0" smtClean="0"/>
              <a:t>principalmente de </a:t>
            </a:r>
            <a:r>
              <a:rPr lang="es-ES" dirty="0"/>
              <a:t>gas, salvo algún caso que aún emplea caldera de gasoil. Pero no </a:t>
            </a:r>
            <a:r>
              <a:rPr lang="es-ES" dirty="0" smtClean="0"/>
              <a:t>cuentan con </a:t>
            </a:r>
            <a:r>
              <a:rPr lang="es-ES" dirty="0"/>
              <a:t>climatización de aire acondicionado, para mitigar las olas de </a:t>
            </a:r>
            <a:r>
              <a:rPr lang="es-ES" dirty="0" smtClean="0"/>
              <a:t>calor, cada </a:t>
            </a:r>
            <a:r>
              <a:rPr lang="es-ES" dirty="0"/>
              <a:t>vez más tempranas y más frecuentes. La instalación de </a:t>
            </a:r>
            <a:r>
              <a:rPr lang="es-ES" dirty="0" smtClean="0"/>
              <a:t>sistemas fotovoltaicos </a:t>
            </a:r>
            <a:r>
              <a:rPr lang="es-ES" dirty="0"/>
              <a:t>son una excelente oportunidad de electrificar, con </a:t>
            </a:r>
            <a:r>
              <a:rPr lang="es-ES" dirty="0" smtClean="0"/>
              <a:t>energías renovables, </a:t>
            </a:r>
            <a:r>
              <a:rPr lang="es-ES" dirty="0"/>
              <a:t>este consumo energético, con el consiguiente </a:t>
            </a:r>
            <a:r>
              <a:rPr lang="es-ES" dirty="0" smtClean="0"/>
              <a:t>ahorro económico, </a:t>
            </a:r>
            <a:r>
              <a:rPr lang="es-ES" dirty="0"/>
              <a:t>pues una vez amortizada la instalación, la energía sería gratis, </a:t>
            </a:r>
            <a:r>
              <a:rPr lang="es-ES" dirty="0" smtClean="0"/>
              <a:t>a lo </a:t>
            </a:r>
            <a:r>
              <a:rPr lang="es-ES" dirty="0"/>
              <a:t>que se añadirá un aumento significativo en la reducción de las </a:t>
            </a:r>
            <a:r>
              <a:rPr lang="es-ES" dirty="0" smtClean="0"/>
              <a:t>emisiones de </a:t>
            </a:r>
            <a:r>
              <a:rPr lang="es-ES" dirty="0"/>
              <a:t>CO2.</a:t>
            </a:r>
          </a:p>
          <a:p>
            <a:pPr algn="ctr"/>
            <a:endParaRPr lang="es-ES" dirty="0" smtClean="0"/>
          </a:p>
          <a:p>
            <a:pPr algn="just"/>
            <a:endParaRPr lang="es-ES" dirty="0" smtClean="0"/>
          </a:p>
          <a:p>
            <a:pPr algn="ctr"/>
            <a:endParaRPr lang="es-ES" dirty="0"/>
          </a:p>
        </p:txBody>
      </p:sp>
      <p:pic>
        <p:nvPicPr>
          <p:cNvPr id="4" name="Imagen 3"/>
          <p:cNvPicPr>
            <a:picLocks noChangeAspect="1"/>
          </p:cNvPicPr>
          <p:nvPr/>
        </p:nvPicPr>
        <p:blipFill>
          <a:blip r:embed="rId2"/>
          <a:stretch>
            <a:fillRect/>
          </a:stretch>
        </p:blipFill>
        <p:spPr>
          <a:xfrm>
            <a:off x="5524301" y="5964769"/>
            <a:ext cx="1648496" cy="745787"/>
          </a:xfrm>
          <a:prstGeom prst="rect">
            <a:avLst/>
          </a:prstGeom>
        </p:spPr>
      </p:pic>
      <p:pic>
        <p:nvPicPr>
          <p:cNvPr id="5" name="Imagen 4"/>
          <p:cNvPicPr>
            <a:picLocks noChangeAspect="1"/>
          </p:cNvPicPr>
          <p:nvPr/>
        </p:nvPicPr>
        <p:blipFill>
          <a:blip r:embed="rId3"/>
          <a:stretch>
            <a:fillRect/>
          </a:stretch>
        </p:blipFill>
        <p:spPr>
          <a:xfrm>
            <a:off x="7172797" y="5723539"/>
            <a:ext cx="1126472" cy="1134461"/>
          </a:xfrm>
          <a:prstGeom prst="rect">
            <a:avLst/>
          </a:prstGeom>
        </p:spPr>
      </p:pic>
      <p:sp>
        <p:nvSpPr>
          <p:cNvPr id="6" name="Rectángulo 5"/>
          <p:cNvSpPr/>
          <p:nvPr/>
        </p:nvSpPr>
        <p:spPr>
          <a:xfrm>
            <a:off x="792480" y="68718"/>
            <a:ext cx="6096000" cy="246221"/>
          </a:xfrm>
          <a:prstGeom prst="rect">
            <a:avLst/>
          </a:prstGeom>
        </p:spPr>
        <p:txBody>
          <a:bodyPr wrap="square">
            <a:spAutoFit/>
          </a:bodyPr>
          <a:lstStyle/>
          <a:p>
            <a:r>
              <a:rPr lang="es-ES" sz="1000" b="1" dirty="0" smtClean="0">
                <a:solidFill>
                  <a:srgbClr val="90C226"/>
                </a:solidFill>
                <a:latin typeface="Clear Sans"/>
                <a:ea typeface="+mj-ea"/>
                <a:cs typeface="+mj-cs"/>
              </a:rPr>
              <a:t>POTENCIAL </a:t>
            </a:r>
            <a:r>
              <a:rPr lang="es-ES" sz="1000" b="1" dirty="0">
                <a:solidFill>
                  <a:srgbClr val="90C226"/>
                </a:solidFill>
                <a:latin typeface="Clear Sans"/>
                <a:ea typeface="+mj-ea"/>
                <a:cs typeface="+mj-cs"/>
              </a:rPr>
              <a:t>FOTOVOLTAICO DE LOS CENTROS EDUCATIVOS DE COLLADO VILLALBA</a:t>
            </a:r>
            <a:endParaRPr lang="es-ES" dirty="0"/>
          </a:p>
        </p:txBody>
      </p:sp>
    </p:spTree>
    <p:extLst>
      <p:ext uri="{BB962C8B-B14F-4D97-AF65-F5344CB8AC3E}">
        <p14:creationId xmlns:p14="http://schemas.microsoft.com/office/powerpoint/2010/main" val="13470690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ctr"/>
            <a:r>
              <a:rPr lang="es-ES" sz="4400" dirty="0" smtClean="0">
                <a:solidFill>
                  <a:srgbClr val="000000"/>
                </a:solidFill>
                <a:latin typeface="Clear Sans"/>
              </a:rPr>
              <a:t/>
            </a:r>
            <a:br>
              <a:rPr lang="es-ES" sz="4400" dirty="0" smtClean="0">
                <a:solidFill>
                  <a:srgbClr val="000000"/>
                </a:solidFill>
                <a:latin typeface="Clear Sans"/>
              </a:rPr>
            </a:br>
            <a:r>
              <a:rPr lang="es-ES" sz="4400" dirty="0" smtClean="0">
                <a:latin typeface="Clear Sans"/>
              </a:rPr>
              <a:t/>
            </a:r>
            <a:br>
              <a:rPr lang="es-ES" sz="4400" dirty="0" smtClean="0">
                <a:latin typeface="Clear Sans"/>
              </a:rPr>
            </a:br>
            <a:r>
              <a:rPr lang="es-ES" sz="4400" dirty="0" smtClean="0">
                <a:latin typeface="Clear Sans"/>
              </a:rPr>
              <a:t> </a:t>
            </a:r>
            <a:br>
              <a:rPr lang="es-ES" sz="4400" dirty="0" smtClean="0">
                <a:latin typeface="Clear Sans"/>
              </a:rPr>
            </a:br>
            <a:r>
              <a:rPr lang="es-ES" sz="4400" dirty="0" smtClean="0">
                <a:latin typeface="Clear Sans"/>
              </a:rPr>
              <a:t/>
            </a:r>
            <a:br>
              <a:rPr lang="es-ES" sz="4400" dirty="0" smtClean="0">
                <a:latin typeface="Clear Sans"/>
              </a:rPr>
            </a:br>
            <a:r>
              <a:rPr lang="es-ES" sz="4400" dirty="0" smtClean="0">
                <a:latin typeface="Clear Sans"/>
              </a:rPr>
              <a:t/>
            </a:r>
            <a:br>
              <a:rPr lang="es-ES" sz="4400" dirty="0" smtClean="0">
                <a:latin typeface="Clear Sans"/>
              </a:rPr>
            </a:br>
            <a:r>
              <a:rPr lang="es-ES" sz="4400" dirty="0" smtClean="0">
                <a:latin typeface="Clear Sans"/>
              </a:rPr>
              <a:t/>
            </a:r>
            <a:br>
              <a:rPr lang="es-ES" sz="4400" dirty="0" smtClean="0">
                <a:latin typeface="Clear Sans"/>
              </a:rPr>
            </a:br>
            <a:r>
              <a:rPr lang="es-ES" sz="4400" dirty="0" smtClean="0">
                <a:latin typeface="Clear Sans"/>
              </a:rPr>
              <a:t/>
            </a:r>
            <a:br>
              <a:rPr lang="es-ES" sz="4400" dirty="0" smtClean="0">
                <a:latin typeface="Clear Sans"/>
              </a:rPr>
            </a:br>
            <a:r>
              <a:rPr lang="es-ES" sz="4400" dirty="0" smtClean="0">
                <a:latin typeface="Clear Sans"/>
              </a:rPr>
              <a:t/>
            </a:r>
            <a:br>
              <a:rPr lang="es-ES" sz="4400" dirty="0" smtClean="0">
                <a:latin typeface="Clear Sans"/>
              </a:rPr>
            </a:br>
            <a:r>
              <a:rPr lang="es-ES" sz="4400" dirty="0" smtClean="0">
                <a:latin typeface="Clear Sans"/>
              </a:rPr>
              <a:t/>
            </a:r>
            <a:br>
              <a:rPr lang="es-ES" sz="4400" dirty="0" smtClean="0">
                <a:latin typeface="Clear Sans"/>
              </a:rPr>
            </a:br>
            <a:r>
              <a:rPr lang="es-ES" sz="4400" dirty="0" smtClean="0">
                <a:latin typeface="Clear Sans"/>
              </a:rPr>
              <a:t/>
            </a:r>
            <a:br>
              <a:rPr lang="es-ES" sz="4400" dirty="0" smtClean="0">
                <a:latin typeface="Clear Sans"/>
              </a:rPr>
            </a:br>
            <a:r>
              <a:rPr lang="es-ES" sz="4400" dirty="0" smtClean="0">
                <a:latin typeface="Clear Sans"/>
              </a:rPr>
              <a:t/>
            </a:r>
            <a:br>
              <a:rPr lang="es-ES" sz="4400" dirty="0" smtClean="0">
                <a:latin typeface="Clear Sans"/>
              </a:rPr>
            </a:br>
            <a:r>
              <a:rPr lang="es-ES" sz="4400" dirty="0" smtClean="0">
                <a:latin typeface="Clear Sans"/>
              </a:rPr>
              <a:t/>
            </a:r>
            <a:br>
              <a:rPr lang="es-ES" sz="4400" dirty="0" smtClean="0">
                <a:latin typeface="Clear Sans"/>
              </a:rPr>
            </a:br>
            <a:endParaRPr lang="es-ES" sz="3600" dirty="0"/>
          </a:p>
        </p:txBody>
      </p:sp>
      <p:sp>
        <p:nvSpPr>
          <p:cNvPr id="3" name="Subtítulo 2"/>
          <p:cNvSpPr>
            <a:spLocks noGrp="1"/>
          </p:cNvSpPr>
          <p:nvPr>
            <p:ph idx="1"/>
          </p:nvPr>
        </p:nvSpPr>
        <p:spPr>
          <a:xfrm>
            <a:off x="677334" y="1886583"/>
            <a:ext cx="8596668" cy="3880773"/>
          </a:xfrm>
        </p:spPr>
        <p:txBody>
          <a:bodyPr/>
          <a:lstStyle/>
          <a:p>
            <a:pPr algn="ctr"/>
            <a:r>
              <a:rPr lang="es-ES" dirty="0" smtClean="0"/>
              <a:t>POTENCIAL DE LAS CUBIERTAS DE LOS CENTROS ESCOLARES PARALA IMPLANTACIÓN DE COMUNIDADES ENERGÉTICAS</a:t>
            </a:r>
          </a:p>
          <a:p>
            <a:pPr algn="just"/>
            <a:r>
              <a:rPr lang="es-ES" dirty="0"/>
              <a:t>La propuesta de instalaciones fotovoltaicas en las cubiertas de los </a:t>
            </a:r>
            <a:r>
              <a:rPr lang="es-ES" dirty="0" smtClean="0"/>
              <a:t>centros escolares </a:t>
            </a:r>
            <a:r>
              <a:rPr lang="es-ES" dirty="0"/>
              <a:t>tiene, además de las posibilidades ya expuestas de ahorro </a:t>
            </a:r>
            <a:r>
              <a:rPr lang="es-ES" dirty="0" smtClean="0"/>
              <a:t>energético y </a:t>
            </a:r>
            <a:r>
              <a:rPr lang="es-ES" dirty="0"/>
              <a:t>reducción de la huella de carbono, un potencial añadido para la </a:t>
            </a:r>
            <a:r>
              <a:rPr lang="es-ES" dirty="0" smtClean="0"/>
              <a:t>implantación de </a:t>
            </a:r>
            <a:r>
              <a:rPr lang="es-ES" dirty="0"/>
              <a:t>comunidades energéticas, con la posibilidad de compartir los </a:t>
            </a:r>
            <a:r>
              <a:rPr lang="es-ES" dirty="0" smtClean="0"/>
              <a:t>excedentes con </a:t>
            </a:r>
            <a:r>
              <a:rPr lang="es-ES" dirty="0"/>
              <a:t>otros edificios, hasta en un radio de 2 km, tal como permite la </a:t>
            </a:r>
            <a:r>
              <a:rPr lang="es-ES" dirty="0" smtClean="0"/>
              <a:t>actual normativa</a:t>
            </a:r>
            <a:r>
              <a:rPr lang="es-ES" dirty="0"/>
              <a:t>. </a:t>
            </a:r>
            <a:r>
              <a:rPr lang="es-ES" dirty="0" smtClean="0"/>
              <a:t>En mayo de 2023 se procedió a la </a:t>
            </a:r>
            <a:r>
              <a:rPr lang="es-ES" dirty="0"/>
              <a:t>información publica una </a:t>
            </a:r>
            <a:r>
              <a:rPr lang="es-ES" dirty="0" smtClean="0"/>
              <a:t>modificación que </a:t>
            </a:r>
            <a:r>
              <a:rPr lang="es-ES" dirty="0"/>
              <a:t>ampliará ese radio 5 </a:t>
            </a:r>
            <a:r>
              <a:rPr lang="es-ES" dirty="0" smtClean="0"/>
              <a:t>km.</a:t>
            </a:r>
            <a:endParaRPr lang="es-ES" dirty="0"/>
          </a:p>
          <a:p>
            <a:pPr algn="ctr"/>
            <a:endParaRPr lang="es-ES" dirty="0"/>
          </a:p>
        </p:txBody>
      </p:sp>
      <p:pic>
        <p:nvPicPr>
          <p:cNvPr id="4" name="Imagen 3"/>
          <p:cNvPicPr>
            <a:picLocks noChangeAspect="1"/>
          </p:cNvPicPr>
          <p:nvPr/>
        </p:nvPicPr>
        <p:blipFill>
          <a:blip r:embed="rId2"/>
          <a:stretch>
            <a:fillRect/>
          </a:stretch>
        </p:blipFill>
        <p:spPr>
          <a:xfrm>
            <a:off x="5524301" y="5964769"/>
            <a:ext cx="1648496" cy="745787"/>
          </a:xfrm>
          <a:prstGeom prst="rect">
            <a:avLst/>
          </a:prstGeom>
        </p:spPr>
      </p:pic>
      <p:pic>
        <p:nvPicPr>
          <p:cNvPr id="5" name="Imagen 4"/>
          <p:cNvPicPr>
            <a:picLocks noChangeAspect="1"/>
          </p:cNvPicPr>
          <p:nvPr/>
        </p:nvPicPr>
        <p:blipFill>
          <a:blip r:embed="rId3"/>
          <a:stretch>
            <a:fillRect/>
          </a:stretch>
        </p:blipFill>
        <p:spPr>
          <a:xfrm>
            <a:off x="7172797" y="5723539"/>
            <a:ext cx="1126472" cy="1134461"/>
          </a:xfrm>
          <a:prstGeom prst="rect">
            <a:avLst/>
          </a:prstGeom>
        </p:spPr>
      </p:pic>
      <p:sp>
        <p:nvSpPr>
          <p:cNvPr id="6" name="Rectángulo 5"/>
          <p:cNvSpPr/>
          <p:nvPr/>
        </p:nvSpPr>
        <p:spPr>
          <a:xfrm>
            <a:off x="792480" y="68718"/>
            <a:ext cx="6096000" cy="246221"/>
          </a:xfrm>
          <a:prstGeom prst="rect">
            <a:avLst/>
          </a:prstGeom>
        </p:spPr>
        <p:txBody>
          <a:bodyPr wrap="square">
            <a:spAutoFit/>
          </a:bodyPr>
          <a:lstStyle/>
          <a:p>
            <a:r>
              <a:rPr lang="es-ES" sz="1000" b="1" dirty="0" smtClean="0">
                <a:solidFill>
                  <a:srgbClr val="90C226"/>
                </a:solidFill>
                <a:latin typeface="Clear Sans"/>
                <a:ea typeface="+mj-ea"/>
                <a:cs typeface="+mj-cs"/>
              </a:rPr>
              <a:t>POTENCIAL </a:t>
            </a:r>
            <a:r>
              <a:rPr lang="es-ES" sz="1000" b="1" dirty="0">
                <a:solidFill>
                  <a:srgbClr val="90C226"/>
                </a:solidFill>
                <a:latin typeface="Clear Sans"/>
                <a:ea typeface="+mj-ea"/>
                <a:cs typeface="+mj-cs"/>
              </a:rPr>
              <a:t>FOTOVOLTAICO DE LOS CENTROS EDUCATIVOS DE COLLADO VILLALBA</a:t>
            </a:r>
            <a:endParaRPr lang="es-ES" dirty="0"/>
          </a:p>
        </p:txBody>
      </p:sp>
    </p:spTree>
    <p:extLst>
      <p:ext uri="{BB962C8B-B14F-4D97-AF65-F5344CB8AC3E}">
        <p14:creationId xmlns:p14="http://schemas.microsoft.com/office/powerpoint/2010/main" val="16442742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09601" y="5102176"/>
            <a:ext cx="11669485" cy="776552"/>
          </a:xfrm>
        </p:spPr>
        <p:txBody>
          <a:bodyPr/>
          <a:lstStyle/>
          <a:p>
            <a:pPr algn="ctr"/>
            <a:r>
              <a:rPr lang="es-ES" sz="3600" dirty="0" smtClean="0">
                <a:hlinkClick r:id="rId2" action="ppaction://hlinksldjump"/>
              </a:rPr>
              <a:t>https://masvillalba.info/proyectocoles-solares/</a:t>
            </a:r>
            <a:endParaRPr lang="es-ES" sz="3600" dirty="0"/>
          </a:p>
        </p:txBody>
      </p:sp>
      <p:pic>
        <p:nvPicPr>
          <p:cNvPr id="4" name="Imagen 3"/>
          <p:cNvPicPr>
            <a:picLocks noChangeAspect="1"/>
          </p:cNvPicPr>
          <p:nvPr/>
        </p:nvPicPr>
        <p:blipFill>
          <a:blip r:embed="rId3"/>
          <a:stretch>
            <a:fillRect/>
          </a:stretch>
        </p:blipFill>
        <p:spPr>
          <a:xfrm>
            <a:off x="5524301" y="5964769"/>
            <a:ext cx="1648496" cy="745787"/>
          </a:xfrm>
          <a:prstGeom prst="rect">
            <a:avLst/>
          </a:prstGeom>
        </p:spPr>
      </p:pic>
      <p:pic>
        <p:nvPicPr>
          <p:cNvPr id="5" name="Imagen 4"/>
          <p:cNvPicPr>
            <a:picLocks noChangeAspect="1"/>
          </p:cNvPicPr>
          <p:nvPr/>
        </p:nvPicPr>
        <p:blipFill>
          <a:blip r:embed="rId4"/>
          <a:stretch>
            <a:fillRect/>
          </a:stretch>
        </p:blipFill>
        <p:spPr>
          <a:xfrm>
            <a:off x="7172797" y="5723539"/>
            <a:ext cx="1126472" cy="1134461"/>
          </a:xfrm>
          <a:prstGeom prst="rect">
            <a:avLst/>
          </a:prstGeom>
        </p:spPr>
      </p:pic>
      <p:pic>
        <p:nvPicPr>
          <p:cNvPr id="9" name="Imagen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09070" y="470034"/>
            <a:ext cx="4632142" cy="4632142"/>
          </a:xfrm>
          <a:prstGeom prst="rect">
            <a:avLst/>
          </a:prstGeom>
        </p:spPr>
      </p:pic>
      <p:sp>
        <p:nvSpPr>
          <p:cNvPr id="10" name="Rectángulo 9"/>
          <p:cNvSpPr/>
          <p:nvPr/>
        </p:nvSpPr>
        <p:spPr>
          <a:xfrm>
            <a:off x="792480" y="68718"/>
            <a:ext cx="6096000" cy="246221"/>
          </a:xfrm>
          <a:prstGeom prst="rect">
            <a:avLst/>
          </a:prstGeom>
        </p:spPr>
        <p:txBody>
          <a:bodyPr wrap="square">
            <a:spAutoFit/>
          </a:bodyPr>
          <a:lstStyle/>
          <a:p>
            <a:r>
              <a:rPr lang="es-ES" sz="1000" b="1" dirty="0" smtClean="0">
                <a:solidFill>
                  <a:srgbClr val="90C226"/>
                </a:solidFill>
                <a:latin typeface="Clear Sans"/>
                <a:ea typeface="+mj-ea"/>
                <a:cs typeface="+mj-cs"/>
              </a:rPr>
              <a:t>POTENCIAL </a:t>
            </a:r>
            <a:r>
              <a:rPr lang="es-ES" sz="1000" b="1" dirty="0">
                <a:solidFill>
                  <a:srgbClr val="90C226"/>
                </a:solidFill>
                <a:latin typeface="Clear Sans"/>
                <a:ea typeface="+mj-ea"/>
                <a:cs typeface="+mj-cs"/>
              </a:rPr>
              <a:t>FOTOVOLTAICO DE LOS CENTROS EDUCATIVOS DE COLLADO VILLALBA</a:t>
            </a:r>
            <a:endParaRPr lang="es-ES" dirty="0"/>
          </a:p>
        </p:txBody>
      </p:sp>
    </p:spTree>
    <p:extLst>
      <p:ext uri="{BB962C8B-B14F-4D97-AF65-F5344CB8AC3E}">
        <p14:creationId xmlns:p14="http://schemas.microsoft.com/office/powerpoint/2010/main" val="3972314500"/>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a">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194</TotalTime>
  <Words>576</Words>
  <Application>Microsoft Office PowerPoint</Application>
  <PresentationFormat>Panorámica</PresentationFormat>
  <Paragraphs>27</Paragraphs>
  <Slides>8</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8</vt:i4>
      </vt:variant>
    </vt:vector>
  </HeadingPairs>
  <TitlesOfParts>
    <vt:vector size="13" baseType="lpstr">
      <vt:lpstr>Arial</vt:lpstr>
      <vt:lpstr>Clear Sans</vt:lpstr>
      <vt:lpstr>Trebuchet MS</vt:lpstr>
      <vt:lpstr>Wingdings 3</vt:lpstr>
      <vt:lpstr>Faceta</vt:lpstr>
      <vt:lpstr>             POTENCIAL FOTOVOLTAICO DE LOS CENTROS EDUCATIVOS DE COLLADO VILLALBA</vt:lpstr>
      <vt:lpstr>            </vt:lpstr>
      <vt:lpstr>             POTENCIAL FOTOVOLTAICO DE LOS CENTROS EDUCATIVOS DE COLLADO VILLALBA</vt:lpstr>
      <vt:lpstr>             </vt:lpstr>
      <vt:lpstr>             </vt:lpstr>
      <vt:lpstr>             </vt:lpstr>
      <vt:lpstr>             </vt:lpstr>
      <vt:lpstr>https://masvillalba.info/proyectocoles-solares/</vt:lpstr>
    </vt:vector>
  </TitlesOfParts>
  <Company>Comunidad de Madrid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POTENCIAL FOTOVOLTAICO DE LOS CENTROS EDUCATIVOS DE COLLADO VILLALBA</dc:title>
  <dc:creator>FERNANDEZ SOLIS, JOSE LUIS</dc:creator>
  <cp:lastModifiedBy>FERNANDEZ SOLIS, JOSE LUIS</cp:lastModifiedBy>
  <cp:revision>10</cp:revision>
  <dcterms:created xsi:type="dcterms:W3CDTF">2023-11-30T10:23:38Z</dcterms:created>
  <dcterms:modified xsi:type="dcterms:W3CDTF">2023-11-30T13:38:08Z</dcterms:modified>
</cp:coreProperties>
</file>